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3244850" cx="5765800"/>
  <p:notesSz cx="5765800" cy="3244850"/>
  <p:embeddedFontLst>
    <p:embeddedFont>
      <p:font typeface="Montserrat"/>
      <p:regular r:id="rId93"/>
      <p:bold r:id="rId94"/>
      <p:italic r:id="rId95"/>
      <p:boldItalic r:id="rId96"/>
    </p:embeddedFont>
    <p:embeddedFont>
      <p:font typeface="Tahoma"/>
      <p:regular r:id="rId97"/>
      <p:bold r:id="rId98"/>
    </p:embeddedFont>
    <p:embeddedFont>
      <p:font typeface="Book Antiqua"/>
      <p:regular r:id="rId99"/>
      <p:bold r:id="rId100"/>
      <p:italic r:id="rId101"/>
      <p:boldItalic r:id="rId102"/>
    </p:embeddedFont>
    <p:embeddedFont>
      <p:font typeface="Helvetica Neue"/>
      <p:regular r:id="rId103"/>
      <p:bold r:id="rId104"/>
      <p:italic r:id="rId105"/>
      <p:boldItalic r:id="rId106"/>
    </p:embeddedFont>
    <p:embeddedFont>
      <p:font typeface="Roboto Mon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11" roundtripDataSignature="AMtx7mgbRqR9I/FT2rupOuYbIJqDw3I4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22AF0C-DFC5-4DB4-82F3-9156C1D52DD6}">
  <a:tblStyle styleId="{D322AF0C-DFC5-4DB4-82F3-9156C1D52DD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regular.fntdata"/><Relationship Id="rId106" Type="http://schemas.openxmlformats.org/officeDocument/2006/relationships/font" Target="fonts/HelveticaNeue-boldItalic.fntdata"/><Relationship Id="rId105" Type="http://schemas.openxmlformats.org/officeDocument/2006/relationships/font" Target="fonts/HelveticaNeue-italic.fntdata"/><Relationship Id="rId104" Type="http://schemas.openxmlformats.org/officeDocument/2006/relationships/font" Target="fonts/HelveticaNeue-bold.fntdata"/><Relationship Id="rId109" Type="http://schemas.openxmlformats.org/officeDocument/2006/relationships/font" Target="fonts/RobotoMono-italic.fntdata"/><Relationship Id="rId108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regular.fntdata"/><Relationship Id="rId102" Type="http://schemas.openxmlformats.org/officeDocument/2006/relationships/font" Target="fonts/BookAntiqua-boldItalic.fntdata"/><Relationship Id="rId101" Type="http://schemas.openxmlformats.org/officeDocument/2006/relationships/font" Target="fonts/BookAntiqua-italic.fntdata"/><Relationship Id="rId100" Type="http://schemas.openxmlformats.org/officeDocument/2006/relationships/font" Target="fonts/BookAntiqua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Montserrat-italic.fntdata"/><Relationship Id="rId94" Type="http://schemas.openxmlformats.org/officeDocument/2006/relationships/font" Target="fonts/Montserrat-bold.fntdata"/><Relationship Id="rId97" Type="http://schemas.openxmlformats.org/officeDocument/2006/relationships/font" Target="fonts/Tahoma-regular.fntdata"/><Relationship Id="rId96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99" Type="http://schemas.openxmlformats.org/officeDocument/2006/relationships/font" Target="fonts/BookAntiqua-regular.fntdata"/><Relationship Id="rId10" Type="http://schemas.openxmlformats.org/officeDocument/2006/relationships/slide" Target="slides/slide4.xml"/><Relationship Id="rId98" Type="http://schemas.openxmlformats.org/officeDocument/2006/relationships/font" Target="fonts/Tahom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Montserrat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customschemas.google.com/relationships/presentationmetadata" Target="meta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3f12814c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53f12814cb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34c850ebf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3534c850ebf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4c850ebf_2_4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534c850ebf_2_4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34c850ebf_1_5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3534c850ebf_1_5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34c850ebf_1_6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3534c850ebf_1_6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4c850ebf_1_6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534c850ebf_1_6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4c850ebf_1_6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534c850ebf_1_6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4c850ebf_1_6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534c850ebf_1_6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34c850ebf_1_65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3534c850ebf_1_65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34c850ebf_1_66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534c850ebf_1_66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48eb498df_0_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g3548eb498df_0_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34c850ebf_1_6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534c850ebf_1_6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34c850ebf_1_69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3534c850ebf_1_69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34c850ebf_1_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534c850ebf_1_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34c850ebf_1_5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534c850ebf_1_5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34c850ebf_1_5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534c850ebf_1_5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34c850ebf_1_7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534c850ebf_1_7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34c850ebf_1_7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534c850ebf_1_7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34c850ebf_2_45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3534c850ebf_2_453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34c850ebf_2_46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3534c850ebf_2_464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3e1abb4f4_1_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353e1abb4f4_1_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4c850ebf_1_7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3534c850ebf_1_7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4c850ebf_1_4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3534c850ebf_1_4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34c850ebf_1_7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3534c850ebf_1_7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4c850ebf_1_77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3534c850ebf_1_77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34c850ebf_2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3534c850ebf_2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34c850ebf_2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534c850ebf_2_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3f12814cb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353f12814cb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34c850ebf_2_1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3534c850ebf_2_1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34c850ebf_2_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3534c850ebf_2_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34c850ebf_2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534c850ebf_2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34c850ebf_2_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3534c850ebf_2_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34c850ebf_2_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534c850ebf_2_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34c850ebf_2_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3534c850ebf_2_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34c850ebf_2_6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3534c850ebf_2_6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34c850ebf_2_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3534c850ebf_2_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34c850ebf_2_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3534c850ebf_2_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34c850ebf_2_9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3534c850ebf_2_9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3f12814cb_0_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353f12814cb_0_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34c850ebf_2_1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3534c850ebf_2_1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34c850ebf_2_12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534c850ebf_2_12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34c850ebf_2_1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3534c850ebf_2_1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34c850ebf_2_1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3534c850ebf_2_1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34c850ebf_2_10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3534c850ebf_2_10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34c850ebf_2_20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3534c850ebf_2_20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3e1abb4f4_1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353e1abb4f4_1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34c850ebf_2_4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3534c850ebf_2_4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34c850ebf_2_42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3534c850ebf_2_42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34c850ebf_2_4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3534c850ebf_2_4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34c850ebf_1_7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534c850ebf_1_7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34c850ebf_2_48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3534c850ebf_2_48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34c850ebf_2_41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3534c850ebf_2_41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34c850ebf_2_3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3534c850ebf_2_3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34c850ebf_2_3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3534c850ebf_2_3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34c850ebf_2_24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3534c850ebf_2_24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34c850ebf_2_2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3534c850ebf_2_2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34c850ebf_2_2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3534c850ebf_2_2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34c850ebf_2_2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534c850ebf_2_2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34c850ebf_2_28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534c850ebf_2_28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83d75768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83d75768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34c850ebf_2_2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3534c850ebf_2_2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34c850ebf_2_29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3534c850ebf_2_29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34c850ebf_2_30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3534c850ebf_2_30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34c850ebf_2_3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3534c850ebf_2_3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34c850ebf_2_3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534c850ebf_2_3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34c850ebf_2_32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3534c850ebf_2_32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34c850ebf_2_3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3534c850ebf_2_3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34c850ebf_2_3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3534c850ebf_2_3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34c850ebf_2_3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g3534c850ebf_2_3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34c850ebf_2_3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3534c850ebf_2_3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34c850ebf_2_36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534c850ebf_2_36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34c850ebf_2_3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3534c850ebf_2_3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0" name="Google Shape;630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34c850ebf_1_7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g3534c850ebf_1_7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34c850ebf_2_3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3534c850ebf_2_3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35e628fd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3535e628fd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48eb498df_0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3548eb498df_0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ctrTitle"/>
          </p:nvPr>
        </p:nvSpPr>
        <p:spPr>
          <a:xfrm>
            <a:off x="1434846" y="161036"/>
            <a:ext cx="28670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subTitle"/>
          </p:nvPr>
        </p:nvSpPr>
        <p:spPr>
          <a:xfrm>
            <a:off x="86664" y="2450693"/>
            <a:ext cx="469455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jp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jp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jpg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jpg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jp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Relationship Id="rId4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jp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slide" Target="/ppt/slides/slide3.xml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jpg"/><Relationship Id="rId4" Type="http://schemas.openxmlformats.org/officeDocument/2006/relationships/slide" Target="/ppt/slides/slide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3.xml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6.jpg"/><Relationship Id="rId6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jp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jp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054100" y="1089025"/>
            <a:ext cx="3840479" cy="290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452"/>
              </a:buClr>
              <a:buSzPts val="1800"/>
              <a:buFont typeface="Tahoma"/>
              <a:buNone/>
            </a:pPr>
            <a:r>
              <a:rPr b="0" i="0" lang="en-US" sz="1800" u="none" strike="noStrike">
                <a:solidFill>
                  <a:srgbClr val="3C4452"/>
                </a:solidFill>
                <a:latin typeface="Tahoma"/>
                <a:ea typeface="Tahoma"/>
                <a:cs typeface="Tahoma"/>
                <a:sym typeface="Tahoma"/>
              </a:rPr>
              <a:t>Lecture: Graph Traversals (BFS, DFS)</a:t>
            </a:r>
            <a:endParaRPr sz="2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3f12814cb_0_0"/>
          <p:cNvSpPr txBox="1"/>
          <p:nvPr/>
        </p:nvSpPr>
        <p:spPr>
          <a:xfrm>
            <a:off x="1368500" y="185500"/>
            <a:ext cx="3513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</a:t>
            </a: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another version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6" name="Google Shape;106;g353f12814cb_0_0" title="BFS_with_colo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75" y="438350"/>
            <a:ext cx="3682649" cy="26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34c850ebf_1_0"/>
          <p:cNvSpPr txBox="1"/>
          <p:nvPr/>
        </p:nvSpPr>
        <p:spPr>
          <a:xfrm>
            <a:off x="680400" y="161025"/>
            <a:ext cx="4512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Basic idea behind breadth first search (BFS)</a:t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3534c850ebf_1_0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3534c850ebf_1_0"/>
          <p:cNvSpPr txBox="1"/>
          <p:nvPr/>
        </p:nvSpPr>
        <p:spPr>
          <a:xfrm>
            <a:off x="510050" y="532625"/>
            <a:ext cx="474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a graph </a:t>
            </a:r>
            <a:r>
              <a:rPr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, E 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and a distinguished vertex </a:t>
            </a:r>
            <a:r>
              <a:rPr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systematically visit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vertex v ∈ V 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that is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reachable from 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1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Builds 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BFS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over the graph starting from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</a:t>
            </a:r>
            <a:r>
              <a:rPr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g3534c850eb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079" y="1674493"/>
            <a:ext cx="3012948" cy="113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34c850ebf_2_439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3534c850ebf_2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79" y="1240356"/>
            <a:ext cx="3012948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534c850ebf_2_439"/>
          <p:cNvSpPr txBox="1"/>
          <p:nvPr/>
        </p:nvSpPr>
        <p:spPr>
          <a:xfrm>
            <a:off x="1479200" y="19160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" name="Google Shape;122;g3534c850ebf_2_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4151" y="532901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34c850ebf_1_510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8" name="Google Shape;128;g3534c850ebf_1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92" y="1126314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534c850ebf_1_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551" y="596801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34c850ebf_1_61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g3534c850ebf_1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2" y="103706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534c850ebf_1_6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876" y="5128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34c850ebf_1_62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2" name="Google Shape;142;g3534c850ebf_1_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20489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534c850ebf_1_6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651" y="5906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34c850ebf_1_63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9" name="Google Shape;149;g3534c850ebf_1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534c850ebf_1_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801" y="60032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4c850ebf_1_639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6" name="Google Shape;156;g3534c850ebf_1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127114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534c850ebf_1_6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651" y="5906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34c850ebf_1_65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3" name="Google Shape;163;g3534c850ebf_1_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534c850ebf_1_6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551" y="5128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34c850ebf_1_66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0" name="Google Shape;170;g3534c850ebf_1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3881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534c850ebf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501" y="56102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48eb498df_0_10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 (Recap)</a:t>
            </a:r>
            <a:endParaRPr/>
          </a:p>
        </p:txBody>
      </p:sp>
      <p:sp>
        <p:nvSpPr>
          <p:cNvPr id="50" name="Google Shape;50;g3548eb498df_0_10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" name="Google Shape;51;g3548eb498df_0_10"/>
          <p:cNvSpPr txBox="1"/>
          <p:nvPr/>
        </p:nvSpPr>
        <p:spPr>
          <a:xfrm>
            <a:off x="124450" y="498775"/>
            <a:ext cx="5307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vs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Unlike trees, graphs may lack a root node, making it impossible to traverse all vertices from a single starting point, especially in disconnected graphs.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Solution for Graph Representation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typical graph representations,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vertices and edges are explicitly provided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ensure the entire graph structure is accessible, regardless of connectivity.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" name="Google Shape;52;g3548eb498df_0_10"/>
          <p:cNvPicPr preferRelativeResize="0"/>
          <p:nvPr/>
        </p:nvPicPr>
        <p:blipFill rotWithShape="1">
          <a:blip r:embed="rId4">
            <a:alphaModFix/>
          </a:blip>
          <a:srcRect b="10297" l="0" r="0" t="0"/>
          <a:stretch/>
        </p:blipFill>
        <p:spPr>
          <a:xfrm>
            <a:off x="1552675" y="1654700"/>
            <a:ext cx="2300249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34c850ebf_1_67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7" name="Google Shape;177;g3534c850ebf_1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42" y="1044089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534c850ebf_1_6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526" y="5521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34c850ebf_1_69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4" name="Google Shape;184;g3534c850ebf_1_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67" y="1005564"/>
            <a:ext cx="25237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34c850ebf_1_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976" y="447276"/>
            <a:ext cx="2336750" cy="2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34c850ebf_1_90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1" name="Google Shape;191;g3534c850ebf_1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93" y="462948"/>
            <a:ext cx="3017520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534c850ebf_1_90"/>
          <p:cNvSpPr txBox="1"/>
          <p:nvPr/>
        </p:nvSpPr>
        <p:spPr>
          <a:xfrm>
            <a:off x="472250" y="1848950"/>
            <a:ext cx="50367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1828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graph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 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, 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is connected,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since BFS visits </a:t>
            </a:r>
            <a:r>
              <a:rPr b="1" i="0" lang="en-US" sz="1000" u="sng" cap="none" strike="noStrike">
                <a:solidFill>
                  <a:srgbClr val="0032CC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∈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from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 also finds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shortest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(fewest edges) from s to any other vertex t.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521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Analysis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49800" y="613025"/>
            <a:ext cx="56019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Set-up/initialization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715" lvl="0" marL="288925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enqueued at most once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Enqueuing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dequeued at most once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Dequeuing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715" lvl="0" marL="288925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Main loop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19000"/>
              </a:lnSpc>
              <a:spcBef>
                <a:spcPts val="20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dequeued once as u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■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given u, we run over all adjacent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i.e., all edges 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u, v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starting at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■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total, we run over each edge once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Lucida Sans"/>
              <a:buChar char="■"/>
            </a:pP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The nested loop is just executed </a:t>
            </a:r>
            <a:r>
              <a:rPr b="0" i="1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) times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Total runtime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4c850ebf_1_578"/>
          <p:cNvSpPr txBox="1"/>
          <p:nvPr/>
        </p:nvSpPr>
        <p:spPr>
          <a:xfrm>
            <a:off x="1368500" y="18550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(BFS)-Analysis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04" name="Google Shape;204;g3534c850ebf_1_578"/>
          <p:cNvGraphicFramePr/>
          <p:nvPr/>
        </p:nvGraphicFramePr>
        <p:xfrm>
          <a:off x="548425" y="4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{D322AF0C-DFC5-4DB4-82F3-9156C1D52DD6}</a:tableStyleId>
              </a:tblPr>
              <a:tblGrid>
                <a:gridCol w="4332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BFS(G, s)  // G = (V, E), s is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1.  for each vertex u in V: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2.         u.d = ∞      // Set distance to infinity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3.         u.p = NIL    // Set parent to NIL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4.  s.d = 0          // Set the distance of the source vertex to 0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5.  Q = new Queue    // Initialize an empty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6.  Enqueue(Q, s)    // Enqueue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7.  while Q is not empty: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8.      u = Dequeue(Q)         // Remove the front vertex from the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9.      for each vertex v in Adj[u]: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10.           if v.d == ∞:       // If vertex v has not been visited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11.                v.d = u.d + 1  // Set the distance of v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12.                v.p = u       // Set parent of v to u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13.                Enqueue(Q, v) // Enqueue vertex v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34c850ebf_1_587"/>
          <p:cNvSpPr/>
          <p:nvPr/>
        </p:nvSpPr>
        <p:spPr>
          <a:xfrm>
            <a:off x="241800" y="708925"/>
            <a:ext cx="2748900" cy="410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g3534c850ebf_1_587"/>
          <p:cNvSpPr/>
          <p:nvPr/>
        </p:nvSpPr>
        <p:spPr>
          <a:xfrm>
            <a:off x="266300" y="1643025"/>
            <a:ext cx="4487700" cy="115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g3534c850ebf_1_587"/>
          <p:cNvSpPr txBox="1"/>
          <p:nvPr/>
        </p:nvSpPr>
        <p:spPr>
          <a:xfrm>
            <a:off x="1352350" y="9685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(BFS)-Analysis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12" name="Google Shape;212;g3534c850ebf_1_587"/>
          <p:cNvGraphicFramePr/>
          <p:nvPr/>
        </p:nvGraphicFramePr>
        <p:xfrm>
          <a:off x="217300" y="37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{D322AF0C-DFC5-4DB4-82F3-9156C1D52DD6}</a:tableStyleId>
              </a:tblPr>
              <a:tblGrid>
                <a:gridCol w="5361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BFS(G, s)  // G = (V, E), s is the source vertex</a:t>
                      </a:r>
                      <a:br>
                        <a:rPr lang="en-US" sz="800" u="none" cap="none" strike="noStrike"/>
                      </a:br>
                      <a:endParaRPr sz="8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1.  for each vertex u in V: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O(V)--for all vertices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2.         u.d = ∞                           </a:t>
                      </a:r>
                      <a:br>
                        <a:rPr lang="en-US" sz="1200" u="none" cap="none" strike="noStrike"/>
                      </a:br>
                      <a:r>
                        <a:rPr lang="en-US" sz="800" u="none" cap="none" strike="noStrike"/>
                        <a:t>3.         u.p = NIL      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                    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4.  s.d = 0              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// O(1) 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5.  Q = new Queue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6.  Enqueue(Q, s) 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7.  while Q is not empty:             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8.      u = Dequeue(Q)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9.      for each vertex v in Adj[u]: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O(E) =degree(u) [no of edges connected],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                                                    for undirected each edge visited twice so it will be O(2E)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10.           if v.d == ∞: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11.                 v.d = u.d + 1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</a:t>
                      </a:r>
                      <a:r>
                        <a:rPr lang="en-US" sz="800" u="none" cap="none" strike="noStrike"/>
                        <a:t> 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12.                 v.p = u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   // O(1)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13.                 Enqueue(Q, v)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br>
                        <a:rPr lang="en-US" sz="800" u="none" cap="none" strike="noStrike"/>
                      </a:br>
                      <a:br>
                        <a:rPr lang="en-US" sz="800" u="none" cap="none" strike="noStrike"/>
                      </a:br>
                      <a:r>
                        <a:rPr b="1" lang="en-US" sz="800" u="none" cap="none" strike="noStrike"/>
                        <a:t>Total time complexity:</a:t>
                      </a:r>
                      <a:r>
                        <a:rPr lang="en-US" sz="800" u="none" cap="none" strike="noStrike"/>
                        <a:t> O(V + E) </a:t>
                      </a:r>
                      <a:r>
                        <a:rPr lang="en-US" sz="800" u="sng" cap="none" strike="noStrike">
                          <a:solidFill>
                            <a:srgbClr val="0000FF"/>
                          </a:solidFill>
                        </a:rPr>
                        <a:t>when using adjacency list</a:t>
                      </a:r>
                      <a:endParaRPr sz="800" u="sng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3" name="Google Shape;213;g3534c850ebf_1_587"/>
          <p:cNvSpPr txBox="1"/>
          <p:nvPr/>
        </p:nvSpPr>
        <p:spPr>
          <a:xfrm>
            <a:off x="4737300" y="21284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O(E)</a:t>
            </a:r>
            <a:endParaRPr b="0" i="0" sz="12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34c850ebf_1_70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9" name="Google Shape;219;g3534c850ebf_1_7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542" y="1498864"/>
            <a:ext cx="2162556" cy="1069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534c850ebf_1_703"/>
          <p:cNvSpPr txBox="1"/>
          <p:nvPr/>
        </p:nvSpPr>
        <p:spPr>
          <a:xfrm>
            <a:off x="498050" y="424100"/>
            <a:ext cx="492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BFS tree is a tree formed during BFS that shows the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shortest paths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(in terms of edges) from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 to all other reachable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534c850ebf_1_711" title="BFS_tr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99" y="361800"/>
            <a:ext cx="4300499" cy="21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534c850ebf_1_71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7" name="Google Shape;227;g3534c850ebf_1_711"/>
          <p:cNvPicPr preferRelativeResize="0"/>
          <p:nvPr/>
        </p:nvPicPr>
        <p:blipFill rotWithShape="1">
          <a:blip r:embed="rId4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534c850ebf_1_7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92" y="1947452"/>
            <a:ext cx="2162556" cy="1069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g3534c850ebf_1_711"/>
          <p:cNvCxnSpPr/>
          <p:nvPr/>
        </p:nvCxnSpPr>
        <p:spPr>
          <a:xfrm flipH="1" rot="10800000">
            <a:off x="80400" y="1551050"/>
            <a:ext cx="2317500" cy="5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34c850ebf_2_453"/>
          <p:cNvSpPr txBox="1"/>
          <p:nvPr/>
        </p:nvSpPr>
        <p:spPr>
          <a:xfrm>
            <a:off x="1558550" y="69175"/>
            <a:ext cx="3442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</a:t>
            </a: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Forest- 2 trees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5" name="Google Shape;235;g3534c850ebf_2_453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534c850ebf_2_453" title="BFS_tree_p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50" y="753501"/>
            <a:ext cx="5325576" cy="2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534c850ebf_2_453" title="BFS_tree_p0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625" y="391300"/>
            <a:ext cx="2766516" cy="106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3534c850ebf_2_453"/>
          <p:cNvCxnSpPr/>
          <p:nvPr/>
        </p:nvCxnSpPr>
        <p:spPr>
          <a:xfrm>
            <a:off x="80400" y="1556750"/>
            <a:ext cx="34959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34c850ebf_2_464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4" name="Google Shape;244;g3534c850ebf_2_464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534c850ebf_2_464" title="BFS_tree_p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000" y="429900"/>
            <a:ext cx="3711660" cy="14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534c850ebf_2_464" title="BFS_tree_p0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00" y="366825"/>
            <a:ext cx="1764050" cy="6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534c850ebf_2_464"/>
          <p:cNvSpPr txBox="1"/>
          <p:nvPr/>
        </p:nvSpPr>
        <p:spPr>
          <a:xfrm>
            <a:off x="337550" y="1844500"/>
            <a:ext cx="536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BFS from vertex A only visits vertices in its connected component.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K and L are not visited if they are not reachable from A.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rebuchet MS"/>
              <a:buChar char="●"/>
            </a:pPr>
            <a:r>
              <a:rPr b="0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all vertices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BFS from each unvisited vertex in the graph.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approach identifies all connected components in the graph.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8" name="Google Shape;248;g3534c850ebf_2_464"/>
          <p:cNvCxnSpPr/>
          <p:nvPr/>
        </p:nvCxnSpPr>
        <p:spPr>
          <a:xfrm flipH="1" rot="10800000">
            <a:off x="167000" y="1033700"/>
            <a:ext cx="2230800" cy="15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248350" y="331450"/>
            <a:ext cx="53700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Traversal </a:t>
            </a:r>
            <a:r>
              <a:rPr b="1" lang="en-US" sz="900">
                <a:solidFill>
                  <a:schemeClr val="dk1"/>
                </a:solidFill>
              </a:rPr>
              <a:t>Purpose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graph G=(V,E) and a starting vertex 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vertex v∈V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exactly once</a:t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Difference from Trees:</a:t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Graphs may contain cycles</a:t>
            </a:r>
            <a:r>
              <a:rPr lang="en-US" sz="1000">
                <a:solidFill>
                  <a:schemeClr val="dk1"/>
                </a:solidFill>
              </a:rPr>
              <a:t> → risk of infinite recursion.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Graphs may be disconnected</a:t>
            </a:r>
            <a:r>
              <a:rPr lang="en-US" sz="1000">
                <a:solidFill>
                  <a:schemeClr val="dk1"/>
                </a:solidFill>
              </a:rPr>
              <a:t> → not all vertices are reachable from one source.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975" y="2003025"/>
            <a:ext cx="2189026" cy="124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50" y="2196275"/>
            <a:ext cx="1375426" cy="8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3e1abb4f4_1_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4" name="Google Shape;254;g353e1abb4f4_1_1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g353e1abb4f4_1_1"/>
          <p:cNvGraphicFramePr/>
          <p:nvPr/>
        </p:nvGraphicFramePr>
        <p:xfrm>
          <a:off x="548425" y="4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{D322AF0C-DFC5-4DB4-82F3-9156C1D52DD6}</a:tableStyleId>
              </a:tblPr>
              <a:tblGrid>
                <a:gridCol w="4332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BFS(G, s)  // G = (V, E), s is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1.  for each vertex u in V: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2.         u.d = ∞      // Set distance to infinity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3.         u.p = NIL    // Set parent to NIL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4.  s.d = 0          // Set the distance of the source vertex to 0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5.  Q = new Queue    // Initialize an empty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6.  Enqueue(Q, s)    // Enqueue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7.  while Q is not empty: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8.      u = Dequeue(Q)         // Remove the front vertex from the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9.      for each vertex v in Adj[u]: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10.           if v.d == ∞:       // If vertex v has not been visited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11.                v.d = u.d + 1  // Set the distance of v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12.                v.p = u       // Set parent of v to u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13.                Enqueue(Q, v) // Enqueue vertex v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/>
          <p:nvPr>
            <p:ph type="title"/>
          </p:nvPr>
        </p:nvSpPr>
        <p:spPr>
          <a:xfrm>
            <a:off x="325300" y="133850"/>
            <a:ext cx="464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Printing a path from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s </a:t>
            </a:r>
            <a:r>
              <a:rPr lang="en-US"/>
              <a:t>to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endParaRPr/>
          </a:p>
        </p:txBody>
      </p:sp>
      <p:sp>
        <p:nvSpPr>
          <p:cNvPr id="261" name="Google Shape;261;p7"/>
          <p:cNvSpPr txBox="1"/>
          <p:nvPr/>
        </p:nvSpPr>
        <p:spPr>
          <a:xfrm>
            <a:off x="257649" y="621975"/>
            <a:ext cx="53634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-1441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running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Breadth-First Search (BFS)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we get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BFS tree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41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tree shows how each vertex was reached from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41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predecessor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u.π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stores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the path.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41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this info, we can easily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reconstruct or print the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source </a:t>
            </a:r>
            <a:r>
              <a:rPr b="0" i="0" lang="en-US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any node </a:t>
            </a:r>
            <a:r>
              <a:rPr b="0" i="0" lang="en-US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750" y="1755375"/>
            <a:ext cx="2521976" cy="1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650" y="1703175"/>
            <a:ext cx="2466576" cy="9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"/>
          <p:cNvSpPr txBox="1"/>
          <p:nvPr/>
        </p:nvSpPr>
        <p:spPr>
          <a:xfrm>
            <a:off x="937450" y="92150"/>
            <a:ext cx="3532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- 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025" y="398579"/>
            <a:ext cx="3693375" cy="284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34c850ebf_1_733"/>
          <p:cNvSpPr txBox="1"/>
          <p:nvPr/>
        </p:nvSpPr>
        <p:spPr>
          <a:xfrm>
            <a:off x="937450" y="92150"/>
            <a:ext cx="3532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- 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" name="Google Shape;276;g3534c850ebf_1_733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3534c850ebf_1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50" y="407500"/>
            <a:ext cx="3472850" cy="27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34c850ebf_1_499"/>
          <p:cNvSpPr txBox="1"/>
          <p:nvPr/>
        </p:nvSpPr>
        <p:spPr>
          <a:xfrm>
            <a:off x="1601400" y="173250"/>
            <a:ext cx="2807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BFS</a:t>
            </a:r>
            <a:endParaRPr b="0" i="0" sz="16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3" name="Google Shape;283;g3534c850ebf_1_499"/>
          <p:cNvSpPr txBox="1"/>
          <p:nvPr/>
        </p:nvSpPr>
        <p:spPr>
          <a:xfrm>
            <a:off x="395200" y="577925"/>
            <a:ext cx="504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Shortest Path (Unweighted Graph)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Finding the shortest path in undirected or directed unweighted graphs using level-order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Bipartiteness Check: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Verifying if a graph can be divided into two disjoint sets using two-coloring.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Detection (Undirected Graph):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cycles by checking for back edges during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Connectivity: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whether all vertices are reachable from a given starting point.</a:t>
            </a: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 will be covered in CSE221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663503" y="581525"/>
            <a:ext cx="46332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Starts from an initial vertex.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Recursively visits each adjacent vertex.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Strategy to search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deeper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into the graph, unlike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BFS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fans out.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explores edges from the </a:t>
            </a:r>
            <a:r>
              <a:rPr b="1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recently discovered vertex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unexplored edges.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all edges of a vertex are explored, it backtracks to its parent.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CC"/>
              </a:buClr>
              <a:buSzPts val="1100"/>
              <a:buFont typeface="Calibri"/>
              <a:buChar char="●"/>
            </a:pP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If any vertices remain undiscovered</a:t>
            </a:r>
            <a:r>
              <a:rPr b="0" i="0" lang="en-US" sz="1100" u="none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DFS starts again from one of them.</a:t>
            </a:r>
            <a:endParaRPr b="0" i="0" sz="1100" u="sng" cap="none" strike="noStrike">
              <a:solidFill>
                <a:srgbClr val="003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DFS produces a depth-first forest (collection of DFS trees).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34c850ebf_1_769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5" name="Google Shape;295;g3534c850ebf_1_769"/>
          <p:cNvSpPr txBox="1"/>
          <p:nvPr/>
        </p:nvSpPr>
        <p:spPr>
          <a:xfrm>
            <a:off x="391750" y="677875"/>
            <a:ext cx="5155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discovery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(or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hops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start)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finish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when processing of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all its descendants have finished.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34c850ebf_1_777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1" name="Google Shape;301;g3534c850ebf_1_777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34c850ebf_2_0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3534c850ebf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4" y="809273"/>
            <a:ext cx="1741932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534c850ebf_2_0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4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34c850ebf_2_8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4" name="Google Shape;314;g3534c850ebf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51" y="741557"/>
            <a:ext cx="1741932" cy="10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534c850ebf_2_8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f12814cb_0_7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g353f12814cb_0_7"/>
          <p:cNvSpPr txBox="1"/>
          <p:nvPr/>
        </p:nvSpPr>
        <p:spPr>
          <a:xfrm>
            <a:off x="38950" y="331450"/>
            <a:ext cx="559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Difference from Trees: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Graphs may contain cycles</a:t>
            </a:r>
            <a:r>
              <a:rPr lang="en-US" sz="1000">
                <a:solidFill>
                  <a:schemeClr val="dk1"/>
                </a:solidFill>
              </a:rPr>
              <a:t> → risk of infinite recursion.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Graphs may be disconnected</a:t>
            </a:r>
            <a:r>
              <a:rPr lang="en-US" sz="1000">
                <a:solidFill>
                  <a:schemeClr val="dk1"/>
                </a:solidFill>
              </a:rPr>
              <a:t> → not all vertices are reachable from one source.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Solution</a:t>
            </a:r>
            <a:r>
              <a:rPr lang="en-US" sz="1000">
                <a:solidFill>
                  <a:schemeClr val="dk1"/>
                </a:solidFill>
              </a:rPr>
              <a:t>: Use </a:t>
            </a:r>
            <a:r>
              <a:rPr b="1" lang="en-US" sz="1000">
                <a:solidFill>
                  <a:schemeClr val="dk1"/>
                </a:solidFill>
              </a:rPr>
              <a:t>while loops</a:t>
            </a:r>
            <a:r>
              <a:rPr lang="en-US" sz="1000">
                <a:solidFill>
                  <a:schemeClr val="dk1"/>
                </a:solidFill>
              </a:rPr>
              <a:t>, a </a:t>
            </a:r>
            <a:r>
              <a:rPr b="1" lang="en-US" sz="1000">
                <a:solidFill>
                  <a:schemeClr val="dk1"/>
                </a:solidFill>
              </a:rPr>
              <a:t>stack/queue</a:t>
            </a:r>
            <a:r>
              <a:rPr lang="en-US" sz="1000">
                <a:solidFill>
                  <a:schemeClr val="dk1"/>
                </a:solidFill>
              </a:rPr>
              <a:t>, and a </a:t>
            </a:r>
            <a:r>
              <a:rPr b="1" lang="en-US" sz="1000">
                <a:solidFill>
                  <a:schemeClr val="dk1"/>
                </a:solidFill>
              </a:rPr>
              <a:t>visited list</a:t>
            </a:r>
            <a:r>
              <a:rPr lang="en-US" sz="1000">
                <a:solidFill>
                  <a:schemeClr val="dk1"/>
                </a:solidFill>
              </a:rPr>
              <a:t> to track progress.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7" name="Google Shape;67;g353f12814c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25" y="1495000"/>
            <a:ext cx="4099599" cy="1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34c850ebf_2_16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1" name="Google Shape;321;g3534c850ebf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719607"/>
            <a:ext cx="1741932" cy="108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534c850ebf_2_1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43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34c850ebf_2_24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8" name="Google Shape;328;g3534c850ebf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51" y="7047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534c850ebf_2_2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5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34c850ebf_2_32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5" name="Google Shape;335;g3534c850ebf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76" y="6584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3534c850ebf_2_3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725" y="478725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34c850ebf_2_39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2" name="Google Shape;342;g3534c850ebf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76" y="6208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534c850ebf_2_39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34c850ebf_2_45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9" name="Google Shape;349;g3534c850ebf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51" y="6121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534c850ebf_2_45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34c850ebf_2_51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g3534c850ebf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51" y="6129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534c850ebf_2_51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34c850ebf_2_66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3" name="Google Shape;363;g3534c850ebf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401" y="6287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534c850ebf_2_6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8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34c850ebf_2_74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0" name="Google Shape;370;g3534c850ebf_2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6" y="55163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534c850ebf_2_7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67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34c850ebf_2_82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7" name="Google Shape;377;g3534c850ebf_2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26" y="6129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534c850ebf_2_8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34c850ebf_2_97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g3534c850ebf_2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51" y="734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534c850ebf_2_97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80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f12814cb_0_15"/>
          <p:cNvSpPr txBox="1"/>
          <p:nvPr/>
        </p:nvSpPr>
        <p:spPr>
          <a:xfrm>
            <a:off x="1562175" y="56950"/>
            <a:ext cx="3544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 [general 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structure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353f12814c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00" y="331450"/>
            <a:ext cx="3640149" cy="13358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53f12814cb_0_15"/>
          <p:cNvSpPr txBox="1"/>
          <p:nvPr/>
        </p:nvSpPr>
        <p:spPr>
          <a:xfrm>
            <a:off x="125600" y="1559450"/>
            <a:ext cx="55656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 Process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AutoNum type="arabicPeriod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Insert starting vertex into stack/queue and visited list.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AutoNum type="arabicPeriod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until stack/queue is empty: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vertex from stack/queue.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 the vertex.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unvisited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neighbors to stack/queue and visited list.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Graphs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After traversal, </a:t>
            </a:r>
            <a:r>
              <a:rPr b="1" lang="en-US" sz="1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check for unvisited vertices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repeat from them.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34c850ebf_2_103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1" name="Google Shape;391;g3534c850ebf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643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534c850ebf_2_103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34c850ebf_2_125"/>
          <p:cNvSpPr txBox="1"/>
          <p:nvPr>
            <p:ph type="title"/>
          </p:nvPr>
        </p:nvSpPr>
        <p:spPr>
          <a:xfrm>
            <a:off x="998750" y="122625"/>
            <a:ext cx="417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Forests (Recap from tree terminologies)</a:t>
            </a:r>
            <a:endParaRPr/>
          </a:p>
        </p:txBody>
      </p:sp>
      <p:sp>
        <p:nvSpPr>
          <p:cNvPr id="398" name="Google Shape;398;g3534c850ebf_2_12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9" name="Google Shape;399;g3534c850ebf_2_125"/>
          <p:cNvSpPr txBox="1"/>
          <p:nvPr/>
        </p:nvSpPr>
        <p:spPr>
          <a:xfrm>
            <a:off x="243700" y="458950"/>
            <a:ext cx="53031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 is a disjoint collection of trees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0" name="Google Shape;400;g3534c850ebf_2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50" y="1280925"/>
            <a:ext cx="1483200" cy="1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534c850ebf_2_125"/>
          <p:cNvSpPr txBox="1"/>
          <p:nvPr/>
        </p:nvSpPr>
        <p:spPr>
          <a:xfrm>
            <a:off x="2237875" y="1236613"/>
            <a:ext cx="3358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graph on left looks like a two sub-graphs but it is a </a:t>
            </a:r>
            <a:r>
              <a:rPr b="0" i="0" lang="en-US" sz="115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single disconnected graph</a:t>
            </a: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no cycles in the above graph.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Therefore it is a forest.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34c850ebf_2_133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07" name="Google Shape;407;g3534c850ebf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7" y="979420"/>
            <a:ext cx="46939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534c850ebf_2_133"/>
          <p:cNvSpPr txBox="1"/>
          <p:nvPr/>
        </p:nvSpPr>
        <p:spPr>
          <a:xfrm>
            <a:off x="130847" y="2717550"/>
            <a:ext cx="7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9" name="Google Shape;409;g3534c850ebf_2_13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534c850ebf_2_133"/>
          <p:cNvSpPr txBox="1"/>
          <p:nvPr/>
        </p:nvSpPr>
        <p:spPr>
          <a:xfrm>
            <a:off x="264576" y="2934100"/>
            <a:ext cx="5142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g3534c850ebf_2_133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34c850ebf_2_142"/>
          <p:cNvSpPr txBox="1"/>
          <p:nvPr/>
        </p:nvSpPr>
        <p:spPr>
          <a:xfrm>
            <a:off x="130847" y="2692350"/>
            <a:ext cx="71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g3534c850ebf_2_14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534c850ebf_2_142"/>
          <p:cNvSpPr txBox="1"/>
          <p:nvPr/>
        </p:nvSpPr>
        <p:spPr>
          <a:xfrm>
            <a:off x="264577" y="2934100"/>
            <a:ext cx="5398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g3534c850ebf_2_14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0" name="Google Shape;420;g3534c850ebf_2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85333"/>
            <a:ext cx="5460999" cy="150598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534c850ebf_2_142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34c850ebf_2_109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7" name="Google Shape;427;g3534c850ebf_2_109"/>
          <p:cNvPicPr preferRelativeResize="0"/>
          <p:nvPr/>
        </p:nvPicPr>
        <p:blipFill rotWithShape="1">
          <a:blip r:embed="rId3">
            <a:alphaModFix/>
          </a:blip>
          <a:srcRect b="0" l="0" r="0" t="17334"/>
          <a:stretch/>
        </p:blipFill>
        <p:spPr>
          <a:xfrm>
            <a:off x="457625" y="529575"/>
            <a:ext cx="1622591" cy="10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534c850ebf_2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63" y="1905505"/>
            <a:ext cx="1541461" cy="105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534c850ebf_2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9192" y="2052282"/>
            <a:ext cx="1433008" cy="100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534c850ebf_2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5200" y="486688"/>
            <a:ext cx="1433008" cy="11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534c850ebf_2_109"/>
          <p:cNvSpPr/>
          <p:nvPr/>
        </p:nvSpPr>
        <p:spPr>
          <a:xfrm>
            <a:off x="992175" y="1474050"/>
            <a:ext cx="317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2" name="Google Shape;432;g3534c850ebf_2_109"/>
          <p:cNvSpPr/>
          <p:nvPr/>
        </p:nvSpPr>
        <p:spPr>
          <a:xfrm>
            <a:off x="2417225" y="235025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Google Shape;433;g3534c850ebf_2_109"/>
          <p:cNvSpPr/>
          <p:nvPr/>
        </p:nvSpPr>
        <p:spPr>
          <a:xfrm>
            <a:off x="3717100" y="1705125"/>
            <a:ext cx="317700" cy="274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34c850ebf_2_200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9" name="Google Shape;439;g3534c850ebf_2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50" y="1029000"/>
            <a:ext cx="1545575" cy="1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534c850ebf_2_200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000" y="783150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534c850ebf_2_200"/>
          <p:cNvSpPr/>
          <p:nvPr/>
        </p:nvSpPr>
        <p:spPr>
          <a:xfrm>
            <a:off x="1762313" y="136970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3e1abb4f4_1_57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" name="Google Shape;447;g353e1abb4f4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50" y="913450"/>
            <a:ext cx="1362625" cy="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53e1abb4f4_1_57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0625" y="570025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53e1abb4f4_1_57"/>
          <p:cNvSpPr/>
          <p:nvPr/>
        </p:nvSpPr>
        <p:spPr>
          <a:xfrm>
            <a:off x="1560274" y="1138600"/>
            <a:ext cx="3276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0" name="Google Shape;450;g353e1abb4f4_1_57"/>
          <p:cNvSpPr/>
          <p:nvPr/>
        </p:nvSpPr>
        <p:spPr>
          <a:xfrm>
            <a:off x="3424225" y="1177150"/>
            <a:ext cx="3774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1" name="Google Shape;451;g353e1abb4f4_1_57" title="DFS_tree_edg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3550" y="545125"/>
            <a:ext cx="1793401" cy="183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34c850ebf_2_411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sng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</a:t>
            </a: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7" name="Google Shape;457;g3534c850ebf_2_411"/>
          <p:cNvSpPr txBox="1"/>
          <p:nvPr/>
        </p:nvSpPr>
        <p:spPr>
          <a:xfrm>
            <a:off x="404900" y="632275"/>
            <a:ext cx="4836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DFS introduces an important distinction among edges in the original graph: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encounter new (white) vertex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descendent to ancestor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ancestor to descendent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between a tree or subtrees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</a:t>
            </a:r>
            <a:r>
              <a:rPr b="0" i="0" lang="en-US" sz="1200" u="sng" cap="none" strike="noStrike">
                <a:solidFill>
                  <a:srgbClr val="0032CC"/>
                </a:solidFill>
                <a:latin typeface="Tahoma"/>
                <a:ea typeface="Tahoma"/>
                <a:cs typeface="Tahoma"/>
                <a:sym typeface="Tahoma"/>
              </a:rPr>
              <a:t>tree &amp; back edges are important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 most algorithms don’t distinguish forward &amp; cross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34c850ebf_2_429"/>
          <p:cNvSpPr txBox="1"/>
          <p:nvPr/>
        </p:nvSpPr>
        <p:spPr>
          <a:xfrm>
            <a:off x="130250" y="632275"/>
            <a:ext cx="554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of these 4 edges:</a:t>
            </a:r>
            <a:b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Connects a vertex to a newly discovered vertex,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building the DFS tree.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Points to an ancestor, identifying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the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helps in depth classification,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identifying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(SCCs).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Connects nodes in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DFS branches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subtrees.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Details of there edges will be covered in CSE221</a:t>
            </a:r>
            <a:endParaRPr b="1" i="0" sz="14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Google Shape;463;g3534c850ebf_2_429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 </a:t>
            </a:r>
            <a:endParaRPr b="0" i="0" sz="1500" u="none" cap="none" strike="noStrike">
              <a:solidFill>
                <a:srgbClr val="99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3534c850ebf_2_474" title="DFS_tree_p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2666"/>
            <a:ext cx="5765802" cy="24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534c850ebf_2_474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0" name="Google Shape;470;g3534c850ebf_2_474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00" y="618525"/>
            <a:ext cx="2959326" cy="114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g3534c850ebf_2_474"/>
          <p:cNvCxnSpPr/>
          <p:nvPr/>
        </p:nvCxnSpPr>
        <p:spPr>
          <a:xfrm flipH="1" rot="10800000">
            <a:off x="250775" y="1762925"/>
            <a:ext cx="3013800" cy="96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4c850ebf_1_742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g3534c850ebf_1_742"/>
          <p:cNvSpPr txBox="1"/>
          <p:nvPr/>
        </p:nvSpPr>
        <p:spPr>
          <a:xfrm>
            <a:off x="130250" y="331450"/>
            <a:ext cx="443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common graph traversal algorithms</a:t>
            </a:r>
            <a:endParaRPr b="1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" name="Google Shape;81;g3534c850ebf_1_742"/>
          <p:cNvGraphicFramePr/>
          <p:nvPr/>
        </p:nvGraphicFramePr>
        <p:xfrm>
          <a:off x="73625" y="68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{D322AF0C-DFC5-4DB4-82F3-9156C1D52DD6}</a:tableStyleId>
              </a:tblPr>
              <a:tblGrid>
                <a:gridCol w="2738725"/>
                <a:gridCol w="2879825"/>
              </a:tblGrid>
              <a:tr h="139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Breadth-First Search (BFS)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65100" lvl="0" marL="314325" marR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Start with the 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source vertex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6510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Gives information about all vertices and edges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6510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Explores the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 breadth first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, visiting all neighbors at the current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level before 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moving to the next.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6510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b="1" lang="en-US" sz="800" u="none" cap="none" strike="noStrike">
                          <a:solidFill>
                            <a:srgbClr val="0000FF"/>
                          </a:solidFill>
                        </a:rPr>
                        <a:t>Fan out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to explore all neighbors at </a:t>
                      </a:r>
                      <a:r>
                        <a:rPr b="1" lang="en-US" sz="800" u="sng" cap="none" strike="noStrike">
                          <a:solidFill>
                            <a:schemeClr val="dk1"/>
                          </a:solidFill>
                        </a:rPr>
                        <a:t>the current depth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before moving deeper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6510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</a:rPr>
                        <a:t>Uses Queue (FIFO)</a:t>
                      </a:r>
                      <a:endParaRPr sz="800" u="sng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Depth-First Search (DFS)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Start with the 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source vertex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Gives information about all vertices and edges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Recursively visit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each neighbor (</a:t>
                      </a: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</a:rPr>
                        <a:t>Recursive stack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b="1" lang="en-US" sz="800" u="none" cap="none" strike="noStrike">
                          <a:solidFill>
                            <a:srgbClr val="0000FF"/>
                          </a:solidFill>
                        </a:rPr>
                        <a:t>DFS goes deep,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exploring as far as possible along each branch before backtracking.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b="1" lang="en-US" sz="800" u="sng" cap="none" strike="noStrike">
                          <a:solidFill>
                            <a:schemeClr val="dk1"/>
                          </a:solidFill>
                        </a:rPr>
                        <a:t>Backtrack</a:t>
                      </a: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</a:rPr>
                        <a:t> only when </a:t>
                      </a:r>
                      <a:r>
                        <a:rPr b="1" lang="en-US" sz="800" u="sng" cap="none" strike="noStrike">
                          <a:solidFill>
                            <a:srgbClr val="0000FF"/>
                          </a:solidFill>
                        </a:rPr>
                        <a:t>no further choices</a:t>
                      </a: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</a:rPr>
                        <a:t> are available</a:t>
                      </a:r>
                      <a:endParaRPr sz="800" u="sng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Similar to 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pre-order tree traversal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367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</a:rPr>
                        <a:t>Uses Stack(LIFO)</a:t>
                      </a:r>
                      <a:endParaRPr sz="800" u="sng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3534c850ebf_2_485" title="DFS_tree_p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00" y="380422"/>
            <a:ext cx="3909674" cy="16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534c850ebf_2_485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8" name="Google Shape;478;g3534c850ebf_2_485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50" y="380425"/>
            <a:ext cx="1960600" cy="7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534c850ebf_2_485"/>
          <p:cNvSpPr txBox="1"/>
          <p:nvPr/>
        </p:nvSpPr>
        <p:spPr>
          <a:xfrm>
            <a:off x="283550" y="2022300"/>
            <a:ext cx="519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BFS/DFS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vertex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visits only its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connected 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like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are not visited if they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reachable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A.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perform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BFS/DFS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unvisited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ensures traversal of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entire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including all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0" name="Google Shape;480;g3534c850ebf_2_485"/>
          <p:cNvCxnSpPr/>
          <p:nvPr/>
        </p:nvCxnSpPr>
        <p:spPr>
          <a:xfrm flipH="1" rot="10800000">
            <a:off x="244250" y="1127500"/>
            <a:ext cx="2153700" cy="20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34c850ebf_2_418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6" name="Google Shape;486;g3534c850ebf_2_418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3534c850ebf_2_387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534c850ebf_2_387"/>
          <p:cNvSpPr txBox="1"/>
          <p:nvPr/>
        </p:nvSpPr>
        <p:spPr>
          <a:xfrm>
            <a:off x="2682400" y="534300"/>
            <a:ext cx="2833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time: O(V²)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DFS_Visit is called on each vertex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loop over Adj[] can run up to |V| times per vertex in the worst case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100" u="none" cap="none" strike="noStrike">
                <a:solidFill>
                  <a:srgbClr val="0032CC"/>
                </a:solidFill>
                <a:latin typeface="Arial"/>
                <a:ea typeface="Arial"/>
                <a:cs typeface="Arial"/>
                <a:sym typeface="Arial"/>
              </a:rPr>
              <a:t>How many times will DFS_Visit() actually be called?</a:t>
            </a:r>
            <a:endParaRPr b="1" i="1" sz="1100" u="none" cap="none" strike="noStrike">
              <a:solidFill>
                <a:srgbClr val="003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534c850ebf_2_387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2"/>
          <p:cNvSpPr txBox="1"/>
          <p:nvPr/>
        </p:nvSpPr>
        <p:spPr>
          <a:xfrm>
            <a:off x="1243649" y="85725"/>
            <a:ext cx="2862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5374894" y="3106281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182377" y="923025"/>
            <a:ext cx="4195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4145" lvl="0" marL="287655" marR="0" rtl="0" algn="l">
              <a:lnSpc>
                <a:spcPct val="118750"/>
              </a:lnSpc>
              <a:spcBef>
                <a:spcPts val="28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edge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is examined </a:t>
            </a:r>
            <a:r>
              <a:rPr b="1" i="0" lang="en-US" sz="1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once</a:t>
            </a:r>
            <a:endParaRPr b="1" i="0" sz="1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ahoma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So,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time = O(V + E)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instead of O(V²)</a:t>
            </a:r>
            <a:endParaRPr b="1" i="0" sz="1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12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225" y="400213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34c850ebf_2_399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7" name="Google Shape;507;g3534c850ebf_2_399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534c850ebf_2_399"/>
          <p:cNvSpPr txBox="1"/>
          <p:nvPr/>
        </p:nvSpPr>
        <p:spPr>
          <a:xfrm>
            <a:off x="2386925" y="546550"/>
            <a:ext cx="3293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But often DFS is more efficient: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rgbClr val="188038"/>
                </a:solidFill>
                <a:latin typeface="Trebuchet MS"/>
                <a:ea typeface="Trebuchet MS"/>
                <a:cs typeface="Trebuchet MS"/>
                <a:sym typeface="Trebuchet MS"/>
              </a:rPr>
              <a:t>DFS_Visit()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is called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once per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→ O(V)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edge is explored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once (directed,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O(E)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twice (undirected,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O(2E)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→ O(E)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time = O(V + E)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instead of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O(V²)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1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34c850ebf_2_24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3534c850ebf_2_24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5" name="Google Shape;515;g3534c850ebf_2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601100"/>
            <a:ext cx="3873741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34c850ebf_2_25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3534c850ebf_2_2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2" name="Google Shape;522;g3534c850ebf_2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34c850ebf_2_272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534c850ebf_2_27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9" name="Google Shape;529;g3534c850ebf_2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50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34c850ebf_2_278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534c850ebf_2_278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6" name="Google Shape;536;g3534c850ebf_2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7595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34c850ebf_2_284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534c850ebf_2_284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g3534c850ebf_2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50" y="5576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83d757685_0_0"/>
          <p:cNvSpPr txBox="1"/>
          <p:nvPr/>
        </p:nvSpPr>
        <p:spPr>
          <a:xfrm>
            <a:off x="596875" y="894125"/>
            <a:ext cx="4897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Alphabetical options:</a:t>
            </a:r>
            <a:r>
              <a:rPr lang="en-US" sz="1100">
                <a:solidFill>
                  <a:schemeClr val="dk1"/>
                </a:solidFill>
              </a:rPr>
              <a:t> Choose the alphabetically closest.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Numerical options:</a:t>
            </a:r>
            <a:r>
              <a:rPr lang="en-US" sz="1100">
                <a:solidFill>
                  <a:schemeClr val="dk1"/>
                </a:solidFill>
              </a:rPr>
              <a:t> Follow stated order (ascending/descending).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No order given:</a:t>
            </a:r>
            <a:r>
              <a:rPr lang="en-US" sz="1100">
                <a:solidFill>
                  <a:schemeClr val="dk1"/>
                </a:solidFill>
              </a:rPr>
              <a:t> Select any option.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g3583d757685_0_0"/>
          <p:cNvSpPr txBox="1"/>
          <p:nvPr/>
        </p:nvSpPr>
        <p:spPr>
          <a:xfrm>
            <a:off x="1254875" y="30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583d757685_0_0"/>
          <p:cNvSpPr txBox="1"/>
          <p:nvPr/>
        </p:nvSpPr>
        <p:spPr>
          <a:xfrm>
            <a:off x="1172875" y="272350"/>
            <a:ext cx="374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Node Selection Rules in Traversal</a:t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34c850ebf_2_290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534c850ebf_2_29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0" name="Google Shape;550;g3534c850ebf_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5637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34c850ebf_2_296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534c850ebf_2_296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7" name="Google Shape;557;g3534c850ebf_2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25" y="5575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34c850ebf_2_302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534c850ebf_2_30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4" name="Google Shape;564;g3534c850ebf_2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34c850ebf_2_31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534c850ebf_2_31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1" name="Google Shape;571;g3534c850ebf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75" y="5705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34c850ebf_2_321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534c850ebf_2_32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8" name="Google Shape;578;g3534c850ebf_2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22238"/>
            <a:ext cx="4201023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34c850ebf_2_327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534c850ebf_2_327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5" name="Google Shape;585;g3534c850ebf_2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4963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34c850ebf_2_333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534c850ebf_2_333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2" name="Google Shape;592;g3534c850ebf_2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34c850ebf_2_33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534c850ebf_2_33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g3534c850ebf_2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2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34c850ebf_2_34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3534c850ebf_2_34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6" name="Google Shape;606;g3534c850ebf_2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34c850ebf_2_35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3534c850ebf_2_3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3" name="Google Shape;613;g3534c850ebf_2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7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100" y="290400"/>
            <a:ext cx="2739350" cy="27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1368500" y="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34c850ebf_2_36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534c850ebf_2_36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0" name="Google Shape;620;g3534c850ebf_2_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75" y="496375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34c850ebf_2_371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534c850ebf_2_37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7" name="Google Shape;627;g3534c850ebf_2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75" y="667800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3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3" name="Google Shape;633;p13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50" y="344438"/>
            <a:ext cx="3356525" cy="27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34c850ebf_1_751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0" name="Google Shape;640;g3534c850ebf_1_751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g3534c850ebf_1_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25" y="386125"/>
            <a:ext cx="3240750" cy="27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34c850ebf_2_380"/>
          <p:cNvSpPr txBox="1"/>
          <p:nvPr/>
        </p:nvSpPr>
        <p:spPr>
          <a:xfrm>
            <a:off x="-465325" y="134675"/>
            <a:ext cx="6325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534c850ebf_2_38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8" name="Google Shape;648;g3534c850ebf_2_380"/>
          <p:cNvSpPr txBox="1"/>
          <p:nvPr/>
        </p:nvSpPr>
        <p:spPr>
          <a:xfrm>
            <a:off x="441700" y="780550"/>
            <a:ext cx="4933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Ordering vertices in a directed acyclic graph (DAG).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 (SCC):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Identifying subsets of vertices where every vertex is reachable from every other vertex.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Detection: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Detecting cycles in directed graphs using back edges.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Finding: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Finding paths between vertices in a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Solving puzzles/mazes: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Like the Knight’s Tour problem or Sudoku.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b="1" lang="en-US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will be covered in CSE221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/>
          <p:nvPr>
            <p:ph type="title"/>
          </p:nvPr>
        </p:nvSpPr>
        <p:spPr>
          <a:xfrm>
            <a:off x="723250" y="979125"/>
            <a:ext cx="4481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990000"/>
                </a:solidFill>
              </a:rPr>
              <a:t>Adjacency list-based BFS and DFS are optional;</a:t>
            </a:r>
            <a:r>
              <a:rPr lang="en-US" sz="1600">
                <a:solidFill>
                  <a:srgbClr val="000000"/>
                </a:solidFill>
              </a:rPr>
              <a:t> however, please ensure you review the adjacency matrix-based implementations.</a:t>
            </a:r>
            <a:endParaRPr sz="1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35e628fd5_0_0"/>
          <p:cNvSpPr txBox="1"/>
          <p:nvPr>
            <p:ph type="title"/>
          </p:nvPr>
        </p:nvSpPr>
        <p:spPr>
          <a:xfrm>
            <a:off x="2335151" y="1126050"/>
            <a:ext cx="1737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48eb498df_0_57"/>
          <p:cNvSpPr txBox="1"/>
          <p:nvPr/>
        </p:nvSpPr>
        <p:spPr>
          <a:xfrm>
            <a:off x="2104404" y="161025"/>
            <a:ext cx="2071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g3548eb498df_0_57"/>
          <p:cNvSpPr txBox="1"/>
          <p:nvPr/>
        </p:nvSpPr>
        <p:spPr>
          <a:xfrm>
            <a:off x="391750" y="677875"/>
            <a:ext cx="515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</a:t>
            </a:r>
            <a:r>
              <a:rPr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</a:t>
            </a:r>
            <a:r>
              <a:rPr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tance from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2025-05-02T12:21:58Z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2025-05-02T00:00:00Z</vt:filetime>
  </property>
  <property fmtid="{D5CDD505-2E9C-101B-9397-08002B2CF9AE}" pid="5" name="Producer">
    <vt:lpwstr>Microsoft® PowerPoint® for Microsoft 365</vt:lpwstr>
  </property>
</Properties>
</file>